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7" r:id="rId4"/>
    <p:sldId id="278" r:id="rId5"/>
    <p:sldId id="287" r:id="rId6"/>
    <p:sldId id="288" r:id="rId7"/>
    <p:sldId id="295" r:id="rId8"/>
    <p:sldId id="257" r:id="rId9"/>
    <p:sldId id="26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7" userDrawn="1">
          <p15:clr>
            <a:srgbClr val="A4A3A4"/>
          </p15:clr>
        </p15:guide>
        <p15:guide id="3" orient="horz" pos="43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9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274" y="48"/>
      </p:cViewPr>
      <p:guideLst>
        <p:guide pos="7"/>
        <p:guide orient="horz" pos="431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CE11-AB96-4A4D-8874-E7D8EEEE90A8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B524-E56E-488D-A725-A6A890501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560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CE11-AB96-4A4D-8874-E7D8EEEE90A8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B524-E56E-488D-A725-A6A890501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587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CE11-AB96-4A4D-8874-E7D8EEEE90A8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B524-E56E-488D-A725-A6A890501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26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CE11-AB96-4A4D-8874-E7D8EEEE90A8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B524-E56E-488D-A725-A6A890501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619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CE11-AB96-4A4D-8874-E7D8EEEE90A8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B524-E56E-488D-A725-A6A890501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75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CE11-AB96-4A4D-8874-E7D8EEEE90A8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B524-E56E-488D-A725-A6A890501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222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CE11-AB96-4A4D-8874-E7D8EEEE90A8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B524-E56E-488D-A725-A6A890501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703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CE11-AB96-4A4D-8874-E7D8EEEE90A8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B524-E56E-488D-A725-A6A890501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08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CE11-AB96-4A4D-8874-E7D8EEEE90A8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B524-E56E-488D-A725-A6A890501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06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CE11-AB96-4A4D-8874-E7D8EEEE90A8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B524-E56E-488D-A725-A6A890501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6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CE11-AB96-4A4D-8874-E7D8EEEE90A8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B524-E56E-488D-A725-A6A890501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42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1CE11-AB96-4A4D-8874-E7D8EEEE90A8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EB524-E56E-488D-A725-A6A8905012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105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61306" y="1122363"/>
            <a:ext cx="8582685" cy="2387600"/>
          </a:xfrm>
        </p:spPr>
        <p:txBody>
          <a:bodyPr/>
          <a:lstStyle/>
          <a:p>
            <a:r>
              <a:rPr lang="ru-RU" b="1" dirty="0" smtClean="0"/>
              <a:t>Лекция 4. Личность в организации</a:t>
            </a:r>
            <a:endParaRPr lang="ru-RU" b="1" dirty="0"/>
          </a:p>
        </p:txBody>
      </p:sp>
      <p:pic>
        <p:nvPicPr>
          <p:cNvPr id="5" name="Рисунок 6" descr="493909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1" y="1032095"/>
            <a:ext cx="3617283" cy="5287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9396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615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1524000" y="1919335"/>
            <a:ext cx="9144000" cy="373908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/>
              <a:t>1.</a:t>
            </a:r>
            <a:r>
              <a:rPr lang="ru-RU" b="1" dirty="0"/>
              <a:t>Человек как личность. </a:t>
            </a:r>
            <a:endParaRPr lang="en-US" b="1" dirty="0"/>
          </a:p>
          <a:p>
            <a:pPr algn="just">
              <a:buNone/>
            </a:pPr>
            <a:r>
              <a:rPr lang="ru-RU" b="1" dirty="0" smtClean="0"/>
              <a:t>2</a:t>
            </a:r>
            <a:r>
              <a:rPr lang="en-US" b="1" dirty="0" smtClean="0"/>
              <a:t>.</a:t>
            </a:r>
            <a:r>
              <a:rPr lang="ru-RU" b="1" dirty="0"/>
              <a:t>Социализация </a:t>
            </a:r>
            <a:r>
              <a:rPr lang="ru-RU" b="1" dirty="0" smtClean="0"/>
              <a:t>и индивидуализация личности.</a:t>
            </a:r>
          </a:p>
          <a:p>
            <a:pPr algn="just"/>
            <a:r>
              <a:rPr lang="ru-RU" b="1" dirty="0"/>
              <a:t>3</a:t>
            </a:r>
            <a:r>
              <a:rPr lang="ru-RU" b="1" dirty="0" smtClean="0"/>
              <a:t>. Структура личности.</a:t>
            </a:r>
          </a:p>
          <a:p>
            <a:pPr algn="just"/>
            <a:r>
              <a:rPr lang="ru-RU" b="1" dirty="0"/>
              <a:t>4</a:t>
            </a:r>
            <a:r>
              <a:rPr lang="ru-RU" b="1" dirty="0" smtClean="0"/>
              <a:t>. Модель </a:t>
            </a:r>
            <a:r>
              <a:rPr lang="ru-RU" b="1" dirty="0"/>
              <a:t>трудового </a:t>
            </a:r>
            <a:r>
              <a:rPr lang="ru-RU" b="1" dirty="0" smtClean="0"/>
              <a:t>потенциала личности.</a:t>
            </a:r>
          </a:p>
          <a:p>
            <a:pPr algn="just"/>
            <a:r>
              <a:rPr lang="ru-RU" b="1" dirty="0"/>
              <a:t>5</a:t>
            </a:r>
            <a:r>
              <a:rPr lang="ru-RU" b="1" dirty="0" smtClean="0"/>
              <a:t>. Элементы трудового потенциала личности включают.</a:t>
            </a:r>
          </a:p>
          <a:p>
            <a:pPr algn="just"/>
            <a:endParaRPr lang="ru-RU" b="1" dirty="0" smtClean="0"/>
          </a:p>
          <a:p>
            <a:pPr algn="just"/>
            <a:endParaRPr lang="ru-RU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03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Содержимое 5"/>
          <p:cNvSpPr>
            <a:spLocks noGrp="1"/>
          </p:cNvSpPr>
          <p:nvPr>
            <p:ph idx="1"/>
          </p:nvPr>
        </p:nvSpPr>
        <p:spPr>
          <a:xfrm>
            <a:off x="762000" y="285750"/>
            <a:ext cx="11216640" cy="6572250"/>
          </a:xfrm>
        </p:spPr>
        <p:txBody>
          <a:bodyPr>
            <a:normAutofit/>
          </a:bodyPr>
          <a:lstStyle/>
          <a:p>
            <a:r>
              <a:rPr lang="ru-RU" b="1" dirty="0"/>
              <a:t>В современной психологии понятие «личность» используется в двух основных значениях. </a:t>
            </a:r>
          </a:p>
          <a:p>
            <a:r>
              <a:rPr lang="ru-RU" b="1" dirty="0"/>
              <a:t>Во-первых, личность - это любой человек, обладающий сознанием, во-вторых, это конкретный человек или субъект преобразования мира на основе его познания, переживания и отношения к нему.</a:t>
            </a:r>
          </a:p>
          <a:p>
            <a:r>
              <a:rPr lang="ru-RU" b="1" dirty="0"/>
              <a:t>Личностью следует называть человека, достигшего определенного уровня психического развития.</a:t>
            </a:r>
          </a:p>
          <a:p>
            <a:r>
              <a:rPr lang="ru-RU" b="1" dirty="0"/>
              <a:t> Этот уровень характеризуется тем, что в процессе самопознания человек начинает воспринимать и переживать самого себя как единое целое, отличное от других людей и выражающееся в понятии «Я». </a:t>
            </a:r>
          </a:p>
          <a:p>
            <a:pPr algn="just"/>
            <a:r>
              <a:rPr lang="ru-RU" b="1" dirty="0"/>
              <a:t>Иначе говоря, человек, являющийся личностью, обладает таким уровнем психического развития, который делает его способным управлять своим поведением и деятельностью, а в известной мере и своим психическим развитием.</a:t>
            </a:r>
          </a:p>
          <a:p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33378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5183188" y="167640"/>
            <a:ext cx="7008812" cy="6446519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В книге А. Н. Леонтьева</a:t>
            </a:r>
            <a:r>
              <a:rPr lang="ru-RU" b="1" i="1" dirty="0"/>
              <a:t> </a:t>
            </a:r>
            <a:r>
              <a:rPr lang="ru-RU" b="1" dirty="0"/>
              <a:t>«Деятельность. Сознание. Личность» есть прекрасные строки о личности - «этого высшего единства человека, изменчивого, как сама жизнь, и вместе с тем сохраняющего свое постоянство. </a:t>
            </a:r>
          </a:p>
          <a:p>
            <a:r>
              <a:rPr lang="ru-RU" b="1" dirty="0"/>
              <a:t>Ведь независимо от накапливаемого человеком опыта, от событий, которые меняют его жизненное положение, наконец, независимо от происходящих физических его изменений, он как личность</a:t>
            </a:r>
            <a:r>
              <a:rPr lang="ru-RU" b="1" i="1" dirty="0"/>
              <a:t> </a:t>
            </a:r>
            <a:r>
              <a:rPr lang="ru-RU" b="1" dirty="0"/>
              <a:t>остается и в глазах других людей, и для самого себя тем же самым».</a:t>
            </a:r>
          </a:p>
          <a:p>
            <a:endParaRPr lang="ru-RU" sz="2400" dirty="0"/>
          </a:p>
        </p:txBody>
      </p:sp>
      <p:pic>
        <p:nvPicPr>
          <p:cNvPr id="6149" name="Рисунок 3" descr="leontev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1" y="285750"/>
            <a:ext cx="4394836" cy="607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180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30680" y="152400"/>
            <a:ext cx="9631679" cy="6476999"/>
          </a:xfrm>
          <a:noFill/>
        </p:spPr>
      </p:pic>
    </p:spTree>
    <p:extLst>
      <p:ext uri="{BB962C8B-B14F-4D97-AF65-F5344CB8AC3E}">
        <p14:creationId xmlns:p14="http://schemas.microsoft.com/office/powerpoint/2010/main" val="35059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386840" y="0"/>
            <a:ext cx="9723120" cy="6751319"/>
          </a:xfrm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marL="274320" indent="-274320" algn="ctr">
              <a:lnSpc>
                <a:spcPct val="80000"/>
              </a:lnSpc>
              <a:buNone/>
              <a:defRPr/>
            </a:pPr>
            <a:endParaRPr lang="en-US" altLang="ru-RU" sz="3600" dirty="0">
              <a:solidFill>
                <a:srgbClr val="FF0000"/>
              </a:solidFill>
            </a:endParaRPr>
          </a:p>
          <a:p>
            <a:pPr marL="274320" indent="-274320" algn="ctr">
              <a:lnSpc>
                <a:spcPct val="80000"/>
              </a:lnSpc>
              <a:buNone/>
              <a:defRPr/>
            </a:pPr>
            <a:r>
              <a:rPr lang="ru-RU" altLang="ru-RU" sz="3600" dirty="0">
                <a:solidFill>
                  <a:srgbClr val="FF0000"/>
                </a:solidFill>
              </a:rPr>
              <a:t>Таким образом:</a:t>
            </a:r>
          </a:p>
          <a:p>
            <a:pPr marL="274320" indent="-274320" algn="ctr">
              <a:lnSpc>
                <a:spcPct val="80000"/>
              </a:lnSpc>
              <a:buNone/>
              <a:defRPr/>
            </a:pPr>
            <a:r>
              <a:rPr lang="ru-RU" altLang="ru-RU" sz="3600" dirty="0">
                <a:solidFill>
                  <a:srgbClr val="FF0000"/>
                </a:solidFill>
              </a:rPr>
              <a:t> </a:t>
            </a:r>
            <a:r>
              <a:rPr lang="ru-RU" altLang="ru-RU" sz="3600" b="1" dirty="0">
                <a:solidFill>
                  <a:srgbClr val="FF0000"/>
                </a:solidFill>
                <a:latin typeface="Times New Roman" pitchFamily="18" charset="0"/>
              </a:rPr>
              <a:t>«Индивидом рождаются.</a:t>
            </a:r>
          </a:p>
          <a:p>
            <a:pPr marL="274320" indent="-274320" algn="ctr">
              <a:lnSpc>
                <a:spcPct val="80000"/>
              </a:lnSpc>
              <a:buNone/>
              <a:defRPr/>
            </a:pPr>
            <a:r>
              <a:rPr lang="ru-RU" altLang="ru-RU" sz="3600" b="1" dirty="0">
                <a:solidFill>
                  <a:srgbClr val="FF0000"/>
                </a:solidFill>
                <a:latin typeface="Times New Roman" pitchFamily="18" charset="0"/>
              </a:rPr>
              <a:t> Личностью становятся. </a:t>
            </a:r>
          </a:p>
          <a:p>
            <a:pPr marL="274320" indent="-274320" algn="ctr">
              <a:lnSpc>
                <a:spcPct val="80000"/>
              </a:lnSpc>
              <a:buNone/>
              <a:defRPr/>
            </a:pPr>
            <a:r>
              <a:rPr lang="ru-RU" altLang="ru-RU" sz="3600" b="1" dirty="0">
                <a:solidFill>
                  <a:srgbClr val="FF0000"/>
                </a:solidFill>
                <a:latin typeface="Times New Roman" pitchFamily="18" charset="0"/>
              </a:rPr>
              <a:t>Индивидуальность отстаивают»</a:t>
            </a:r>
          </a:p>
          <a:p>
            <a:pPr marL="274320" indent="-274320" algn="ctr">
              <a:lnSpc>
                <a:spcPct val="80000"/>
              </a:lnSpc>
              <a:buNone/>
              <a:defRPr/>
            </a:pPr>
            <a:r>
              <a:rPr lang="ru-RU" altLang="ru-RU" sz="3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</a:rPr>
              <a:t/>
            </a:r>
            <a:br>
              <a:rPr lang="ru-RU" altLang="ru-RU" sz="3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</a:rPr>
            </a:br>
            <a:endParaRPr lang="ru-RU" altLang="ru-RU" sz="3600" b="1" dirty="0">
              <a:solidFill>
                <a:schemeClr val="accent2">
                  <a:lumMod val="40000"/>
                  <a:lumOff val="60000"/>
                </a:schemeClr>
              </a:solidFill>
              <a:latin typeface="Times New Roman" pitchFamily="18" charset="0"/>
            </a:endParaRPr>
          </a:p>
        </p:txBody>
      </p:sp>
      <p:pic>
        <p:nvPicPr>
          <p:cNvPr id="16387" name="Picture 7" descr="image0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071814"/>
            <a:ext cx="4643438" cy="350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842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807720" y="274638"/>
            <a:ext cx="10972800" cy="2940050"/>
          </a:xfrm>
        </p:spPr>
        <p:txBody>
          <a:bodyPr/>
          <a:lstStyle/>
          <a:p>
            <a:pPr algn="l" eaLnBrk="1" hangingPunct="1"/>
            <a:r>
              <a:rPr lang="ru-RU" sz="2000" b="1" dirty="0" smtClean="0"/>
              <a:t>В </a:t>
            </a:r>
            <a:r>
              <a:rPr lang="ru-RU" sz="2000" b="1" dirty="0"/>
              <a:t>последние годы в организациях для понимания тех процессов, которые там происходят  стали использовать образ айсберга. </a:t>
            </a:r>
            <a:br>
              <a:rPr lang="ru-RU" sz="2000" b="1" dirty="0"/>
            </a:br>
            <a:r>
              <a:rPr lang="ru-RU" sz="2000" b="1" dirty="0"/>
              <a:t>Известно то, что наверху, и это составляет 20% всей информации. </a:t>
            </a:r>
            <a:br>
              <a:rPr lang="ru-RU" sz="2000" b="1" dirty="0"/>
            </a:br>
            <a:r>
              <a:rPr lang="ru-RU" sz="2000" b="1" dirty="0"/>
              <a:t>А о том, что скрыто, можно догадываться. </a:t>
            </a:r>
            <a:br>
              <a:rPr lang="ru-RU" sz="2000" b="1" dirty="0"/>
            </a:br>
            <a:r>
              <a:rPr lang="ru-RU" sz="2000" b="1" dirty="0"/>
              <a:t>Если вспомнить теоретические воззрения 3. Фрейда, можно определить верхнюю часть как осознаваемую, а нижнюю как неосознаваемую. </a:t>
            </a:r>
            <a:br>
              <a:rPr lang="ru-RU" sz="2000" b="1" dirty="0"/>
            </a:br>
            <a:r>
              <a:rPr lang="ru-RU" sz="2000" b="1" dirty="0"/>
              <a:t>Таким образом, если применить образ айсберга для понимания процессов, происходящих в организации, получим следующее</a:t>
            </a:r>
            <a:r>
              <a:rPr lang="ru-RU" sz="2000" dirty="0"/>
              <a:t>: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5123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84120" y="2880360"/>
            <a:ext cx="7909560" cy="3977640"/>
          </a:xfrm>
          <a:noFill/>
        </p:spPr>
      </p:pic>
    </p:spTree>
    <p:extLst>
      <p:ext uri="{BB962C8B-B14F-4D97-AF65-F5344CB8AC3E}">
        <p14:creationId xmlns:p14="http://schemas.microsoft.com/office/powerpoint/2010/main" val="2371919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1921"/>
            <a:ext cx="10515600" cy="8382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Структура личности</a:t>
            </a:r>
            <a:endParaRPr lang="ru-RU" b="1" dirty="0"/>
          </a:p>
        </p:txBody>
      </p:sp>
      <p:pic>
        <p:nvPicPr>
          <p:cNvPr id="3074" name="Picture 2" descr="http://www.plam.ru/bislit/organizacionnoe_povedenie_uchebnoe_posobie/i_016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" y="838200"/>
            <a:ext cx="1107948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703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Структура личности в организации</a:t>
            </a:r>
            <a:endParaRPr lang="ru-RU" b="1" dirty="0"/>
          </a:p>
        </p:txBody>
      </p:sp>
      <p:pic>
        <p:nvPicPr>
          <p:cNvPr id="2050" name="Picture 2" descr="http://www.plam.ru/bislit/organizacionnoe_povedenie_uchebnoe_posobie/i_019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081" y="1402080"/>
            <a:ext cx="9159240" cy="5455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25564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282</Words>
  <Application>Microsoft Office PowerPoint</Application>
  <PresentationFormat>Широкоэкранный</PresentationFormat>
  <Paragraphs>24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Лекция 4. Личность в организации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В последние годы в организациях для понимания тех процессов, которые там происходят  стали использовать образ айсберга.  Известно то, что наверху, и это составляет 20% всей информации.  А о том, что скрыто, можно догадываться.  Если вспомнить теоретические воззрения 3. Фрейда, можно определить верхнюю часть как осознаваемую, а нижнюю как неосознаваемую.  Таким образом, если применить образ айсберга для понимания процессов, происходящих в организации, получим следующее: </vt:lpstr>
      <vt:lpstr>Структура личности</vt:lpstr>
      <vt:lpstr>Структура личности в организации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Хабижановна</dc:creator>
  <cp:lastModifiedBy>Ольга Хабижановна</cp:lastModifiedBy>
  <cp:revision>28</cp:revision>
  <dcterms:created xsi:type="dcterms:W3CDTF">2019-10-01T08:14:24Z</dcterms:created>
  <dcterms:modified xsi:type="dcterms:W3CDTF">2019-10-01T16:54:37Z</dcterms:modified>
</cp:coreProperties>
</file>